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93" r:id="rId4"/>
    <p:sldId id="286" r:id="rId5"/>
    <p:sldId id="284" r:id="rId6"/>
    <p:sldId id="311" r:id="rId7"/>
    <p:sldId id="283" r:id="rId8"/>
    <p:sldId id="291" r:id="rId9"/>
    <p:sldId id="296" r:id="rId10"/>
    <p:sldId id="297" r:id="rId11"/>
    <p:sldId id="294" r:id="rId12"/>
    <p:sldId id="312" r:id="rId13"/>
    <p:sldId id="301" r:id="rId14"/>
    <p:sldId id="300" r:id="rId15"/>
    <p:sldId id="302" r:id="rId16"/>
    <p:sldId id="303" r:id="rId17"/>
    <p:sldId id="304" r:id="rId18"/>
    <p:sldId id="305" r:id="rId19"/>
    <p:sldId id="281" r:id="rId20"/>
    <p:sldId id="306" r:id="rId21"/>
    <p:sldId id="308" r:id="rId22"/>
    <p:sldId id="310" r:id="rId23"/>
    <p:sldId id="309" r:id="rId24"/>
    <p:sldId id="313" r:id="rId25"/>
    <p:sldId id="315" r:id="rId26"/>
    <p:sldId id="314" r:id="rId27"/>
    <p:sldId id="260" r:id="rId28"/>
    <p:sldId id="259" r:id="rId29"/>
    <p:sldId id="258" r:id="rId30"/>
    <p:sldId id="316" r:id="rId31"/>
    <p:sldId id="317" r:id="rId32"/>
    <p:sldId id="318" r:id="rId33"/>
    <p:sldId id="319" r:id="rId34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15"/>
    <p:restoredTop sz="95775"/>
  </p:normalViewPr>
  <p:slideViewPr>
    <p:cSldViewPr snapToGrid="0">
      <p:cViewPr varScale="1">
        <p:scale>
          <a:sx n="104" d="100"/>
          <a:sy n="104" d="100"/>
        </p:scale>
        <p:origin x="2944" y="1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9E0330-1E4F-D844-AD98-E7D0343129BA}" type="datetimeFigureOut">
              <a:rPr lang="en-CN" smtClean="0"/>
              <a:t>2023/2/1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1948F9-0FA7-0C45-94EC-21CE136FFE2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22209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Docker是客户端</a:t>
            </a:r>
            <a:r>
              <a:rPr lang="en-US" altLang="zh-CN" dirty="0"/>
              <a:t>-</a:t>
            </a:r>
            <a:r>
              <a:rPr lang="zh-CN" altLang="en-US" dirty="0"/>
              <a:t>服务端架构，</a:t>
            </a:r>
            <a:endParaRPr lang="en-US" altLang="zh-CN" dirty="0"/>
          </a:p>
          <a:p>
            <a:r>
              <a:rPr lang="zh-CN" altLang="en-US" dirty="0"/>
              <a:t>主要的三个组成部分：</a:t>
            </a:r>
            <a:endParaRPr lang="en-US" dirty="0"/>
          </a:p>
          <a:p>
            <a:r>
              <a:rPr lang="en-US" dirty="0" err="1"/>
              <a:t>客户端</a:t>
            </a:r>
            <a:r>
              <a:rPr lang="zh-CN" altLang="en-US" dirty="0"/>
              <a:t>：用户的指令输入等等</a:t>
            </a:r>
            <a:endParaRPr lang="en-US" dirty="0"/>
          </a:p>
          <a:p>
            <a:r>
              <a:rPr lang="en-US" dirty="0"/>
              <a:t>Docker Host: Daemon</a:t>
            </a:r>
            <a:r>
              <a:rPr lang="zh-CN" altLang="en-US" dirty="0"/>
              <a:t> 守护进程</a:t>
            </a:r>
            <a:endParaRPr lang="en-US" altLang="zh-CN" dirty="0"/>
          </a:p>
          <a:p>
            <a:r>
              <a:rPr lang="en-US" altLang="zh-CN" dirty="0"/>
              <a:t>Registry</a:t>
            </a:r>
            <a:r>
              <a:rPr lang="zh-CN" altLang="en-US" dirty="0"/>
              <a:t> 注册表</a:t>
            </a:r>
            <a:r>
              <a:rPr lang="en-US" altLang="zh-CN" dirty="0"/>
              <a:t>: public</a:t>
            </a:r>
            <a:r>
              <a:rPr lang="zh-CN" altLang="en-US" dirty="0"/>
              <a:t> 公共分享的资源， </a:t>
            </a:r>
            <a:r>
              <a:rPr lang="en-US" altLang="zh-CN" dirty="0"/>
              <a:t>images</a:t>
            </a:r>
          </a:p>
          <a:p>
            <a:endParaRPr lang="en-US" dirty="0"/>
          </a:p>
          <a:p>
            <a:r>
              <a:rPr lang="en-US" dirty="0"/>
              <a:t>Docker </a:t>
            </a:r>
            <a:r>
              <a:rPr lang="zh-CN" altLang="en-US" dirty="0"/>
              <a:t>使用客户端</a:t>
            </a:r>
            <a:r>
              <a:rPr lang="en-US" altLang="zh-CN" dirty="0"/>
              <a:t>-</a:t>
            </a:r>
            <a:r>
              <a:rPr lang="zh-CN" altLang="en-US" dirty="0"/>
              <a:t>服务器架构。 </a:t>
            </a:r>
            <a:r>
              <a:rPr lang="en-US" dirty="0"/>
              <a:t>Docker </a:t>
            </a:r>
            <a:r>
              <a:rPr lang="zh-CN" altLang="en-US" dirty="0"/>
              <a:t>客户端与 </a:t>
            </a:r>
            <a:r>
              <a:rPr lang="en-US" dirty="0"/>
              <a:t>Docker </a:t>
            </a:r>
            <a:r>
              <a:rPr lang="zh-CN" altLang="en-US" dirty="0"/>
              <a:t>守护进程对话，后者负责构建、运行和分发 </a:t>
            </a:r>
            <a:r>
              <a:rPr lang="en-US" dirty="0"/>
              <a:t>Docker </a:t>
            </a:r>
            <a:r>
              <a:rPr lang="zh-CN" altLang="en-US" dirty="0"/>
              <a:t>容器的繁重工作。 </a:t>
            </a:r>
            <a:r>
              <a:rPr lang="en-US" dirty="0"/>
              <a:t>Docker </a:t>
            </a:r>
            <a:r>
              <a:rPr lang="zh-CN" altLang="en-US" dirty="0"/>
              <a:t>客户端和守护进程可以在同一系统上运行，或者您可以将 </a:t>
            </a:r>
            <a:r>
              <a:rPr lang="en-US" dirty="0"/>
              <a:t>Docker </a:t>
            </a:r>
            <a:r>
              <a:rPr lang="zh-CN" altLang="en-US" dirty="0"/>
              <a:t>客户端连接到远程 </a:t>
            </a:r>
            <a:r>
              <a:rPr lang="en-US" dirty="0"/>
              <a:t>Docker </a:t>
            </a:r>
            <a:r>
              <a:rPr lang="zh-CN" altLang="en-US" dirty="0"/>
              <a:t>守护进程。 </a:t>
            </a:r>
            <a:r>
              <a:rPr lang="en-US" dirty="0"/>
              <a:t>Docker </a:t>
            </a:r>
            <a:r>
              <a:rPr lang="zh-CN" altLang="en-US" dirty="0"/>
              <a:t>客户端和守护进程使用 </a:t>
            </a:r>
            <a:r>
              <a:rPr lang="en-US" dirty="0"/>
              <a:t>REST API </a:t>
            </a:r>
            <a:r>
              <a:rPr lang="zh-CN" altLang="en-US" dirty="0"/>
              <a:t>通过 </a:t>
            </a:r>
            <a:r>
              <a:rPr lang="en-US" dirty="0"/>
              <a:t>UNIX </a:t>
            </a:r>
            <a:r>
              <a:rPr lang="zh-CN" altLang="en-US" dirty="0"/>
              <a:t>套接字或网络接口进行通信。 另一个 </a:t>
            </a:r>
            <a:r>
              <a:rPr lang="en-US" dirty="0"/>
              <a:t>Docker </a:t>
            </a:r>
            <a:r>
              <a:rPr lang="zh-CN" altLang="en-US" dirty="0"/>
              <a:t>客户端是 </a:t>
            </a:r>
            <a:r>
              <a:rPr lang="en-US" dirty="0"/>
              <a:t>Docker Compose，</a:t>
            </a:r>
            <a:r>
              <a:rPr lang="zh-CN" altLang="en-US" dirty="0"/>
              <a:t>它允许您处理由一组容器组成的应用程序。</a:t>
            </a:r>
            <a:endParaRPr lang="en-CN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948F9-0FA7-0C45-94EC-21CE136FFE2C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841905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CN" dirty="0"/>
              <a:t>lpine也是比较</a:t>
            </a:r>
            <a:r>
              <a:rPr lang="zh-CN" altLang="en-US" dirty="0"/>
              <a:t>轻量级的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948F9-0FA7-0C45-94EC-21CE136FFE2C}" type="slidenum">
              <a:rPr lang="en-CN" smtClean="0"/>
              <a:t>12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09516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CN" dirty="0"/>
              <a:t>ocker ps 获取所有running的container列表</a:t>
            </a:r>
          </a:p>
          <a:p>
            <a:r>
              <a:rPr lang="en-US" dirty="0"/>
              <a:t>d</a:t>
            </a:r>
            <a:r>
              <a:rPr lang="en-CN" dirty="0"/>
              <a:t>ocker ps –a </a:t>
            </a:r>
          </a:p>
          <a:p>
            <a:endParaRPr lang="en-CN" dirty="0"/>
          </a:p>
          <a:p>
            <a:r>
              <a:rPr lang="en-CN" dirty="0"/>
              <a:t>docker run –it  busybox(非常轻量级的) </a:t>
            </a:r>
            <a:r>
              <a:rPr lang="zh-CN" altLang="en-US" dirty="0"/>
              <a:t> </a:t>
            </a:r>
            <a:r>
              <a:rPr lang="en-US" altLang="zh-CN" dirty="0" err="1"/>
              <a:t>sh</a:t>
            </a:r>
            <a:r>
              <a:rPr lang="en-US" altLang="zh-CN" dirty="0"/>
              <a:t> //</a:t>
            </a:r>
            <a:r>
              <a:rPr lang="en-CN" dirty="0"/>
              <a:t>跑一个interactive container </a:t>
            </a:r>
          </a:p>
          <a:p>
            <a:endParaRPr lang="en-CN" dirty="0"/>
          </a:p>
          <a:p>
            <a:r>
              <a:rPr lang="en-CN" dirty="0"/>
              <a:t>在container中运行pwd</a:t>
            </a:r>
            <a:r>
              <a:rPr lang="zh-CN" altLang="en-US" dirty="0"/>
              <a:t>，查看目录</a:t>
            </a:r>
            <a:endParaRPr lang="en-US" altLang="zh-CN" dirty="0"/>
          </a:p>
          <a:p>
            <a:endParaRPr lang="en-US" dirty="0"/>
          </a:p>
          <a:p>
            <a:r>
              <a:rPr lang="en-US" dirty="0"/>
              <a:t>ls</a:t>
            </a:r>
            <a:r>
              <a:rPr lang="zh-CN" altLang="en-US" dirty="0"/>
              <a:t> </a:t>
            </a:r>
            <a:r>
              <a:rPr lang="en-US" altLang="zh-CN" dirty="0"/>
              <a:t>–l</a:t>
            </a:r>
            <a:r>
              <a:rPr lang="zh-CN" altLang="en-US" dirty="0"/>
              <a:t>  查看目录</a:t>
            </a:r>
            <a:endParaRPr lang="en-US" altLang="zh-CN" dirty="0"/>
          </a:p>
          <a:p>
            <a:endParaRPr lang="en-US" altLang="zh-CN" dirty="0"/>
          </a:p>
          <a:p>
            <a:endParaRPr lang="en-US" dirty="0"/>
          </a:p>
          <a:p>
            <a:r>
              <a:rPr lang="en-US" dirty="0" err="1"/>
              <a:t>安卓系统就是基于busybox的</a:t>
            </a:r>
            <a:r>
              <a:rPr lang="zh-CN" altLang="en-US" dirty="0"/>
              <a:t>，非常轻量级的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948F9-0FA7-0C45-94EC-21CE136FFE2C}" type="slidenum">
              <a:rPr lang="en-CN" smtClean="0"/>
              <a:t>13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84168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948F9-0FA7-0C45-94EC-21CE136FFE2C}" type="slidenum">
              <a:rPr lang="en-CN" smtClean="0"/>
              <a:t>14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77455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N" dirty="0"/>
              <a:t>通过相同volume创建的container</a:t>
            </a:r>
            <a:r>
              <a:rPr lang="zh-CN" altLang="en-US" dirty="0"/>
              <a:t>，之间的文件会互相影响。</a:t>
            </a:r>
            <a:r>
              <a:rPr lang="en-CN" dirty="0"/>
              <a:t>使用相同的volume</a:t>
            </a:r>
            <a:r>
              <a:rPr lang="zh-CN" altLang="en-US" dirty="0"/>
              <a:t>，会产生相同的</a:t>
            </a:r>
            <a:r>
              <a:rPr lang="en-US" altLang="zh-CN" dirty="0"/>
              <a:t>file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</a:t>
            </a:r>
            <a:r>
              <a:rPr lang="en-CN" dirty="0"/>
              <a:t>olume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 </a:t>
            </a:r>
            <a:r>
              <a:rPr lang="en-US" altLang="zh-CN" dirty="0"/>
              <a:t>disk </a:t>
            </a:r>
            <a:r>
              <a:rPr lang="zh-CN" altLang="en-US" dirty="0"/>
              <a:t>是存储在磁盘上的。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948F9-0FA7-0C45-94EC-21CE136FFE2C}" type="slidenum">
              <a:rPr lang="en-CN" smtClean="0"/>
              <a:t>15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2125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通过相同volume创建的container</a:t>
            </a:r>
            <a:r>
              <a:rPr lang="zh-CN" altLang="en-US" dirty="0"/>
              <a:t>，之间的文件会互相影响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同时开始起相同</a:t>
            </a:r>
            <a:r>
              <a:rPr lang="en-US" altLang="zh-CN" dirty="0"/>
              <a:t>volume</a:t>
            </a:r>
            <a:r>
              <a:rPr lang="zh-CN" altLang="en-US" dirty="0"/>
              <a:t>的</a:t>
            </a:r>
            <a:r>
              <a:rPr lang="en-US" altLang="zh-CN" dirty="0"/>
              <a:t>containers</a:t>
            </a:r>
            <a:r>
              <a:rPr lang="zh-CN" altLang="en-US" dirty="0"/>
              <a:t>，在一个</a:t>
            </a:r>
            <a:r>
              <a:rPr lang="en-US" altLang="zh-CN" dirty="0"/>
              <a:t>container</a:t>
            </a:r>
            <a:r>
              <a:rPr lang="zh-CN" altLang="en-US" dirty="0"/>
              <a:t>中创建，另外一个</a:t>
            </a:r>
            <a:r>
              <a:rPr lang="en-US" altLang="zh-CN" dirty="0"/>
              <a:t>container</a:t>
            </a:r>
            <a:r>
              <a:rPr lang="zh-CN" altLang="en-US" dirty="0"/>
              <a:t>也有访问权限。</a:t>
            </a:r>
            <a:endParaRPr lang="en-US" altLang="zh-CN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N" dirty="0"/>
              <a:t>使用不同的container</a:t>
            </a:r>
            <a:r>
              <a:rPr lang="zh-CN" altLang="en-US" dirty="0"/>
              <a:t>，但是要</a:t>
            </a:r>
            <a:r>
              <a:rPr lang="en-US" altLang="zh-CN" dirty="0"/>
              <a:t>share</a:t>
            </a:r>
            <a:r>
              <a:rPr lang="zh-CN" altLang="en-US" dirty="0"/>
              <a:t>一些文件的话，就用这种方式</a:t>
            </a:r>
            <a:endParaRPr lang="en-CN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948F9-0FA7-0C45-94EC-21CE136FFE2C}" type="slidenum">
              <a:rPr lang="en-CN" smtClean="0"/>
              <a:t>16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820363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从桌面上copy一个文件到某个container中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948F9-0FA7-0C45-94EC-21CE136FFE2C}" type="slidenum">
              <a:rPr lang="en-CN" smtClean="0"/>
              <a:t>17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04250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948F9-0FA7-0C45-94EC-21CE136FFE2C}" type="slidenum">
              <a:rPr lang="en-CN" smtClean="0"/>
              <a:t>18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51735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948F9-0FA7-0C45-94EC-21CE136FFE2C}" type="slidenum">
              <a:rPr lang="en-CN" smtClean="0"/>
              <a:t>20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283061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948F9-0FA7-0C45-94EC-21CE136FFE2C}" type="slidenum">
              <a:rPr lang="en-CN" smtClean="0"/>
              <a:t>21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243151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docker images</a:t>
            </a:r>
            <a:r>
              <a:rPr lang="zh-CN" altLang="en-US" dirty="0"/>
              <a:t> </a:t>
            </a:r>
            <a:r>
              <a:rPr lang="en-CN" dirty="0"/>
              <a:t>的操作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948F9-0FA7-0C45-94EC-21CE136FFE2C}" type="slidenum">
              <a:rPr lang="en-CN" smtClean="0"/>
              <a:t>22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7231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N" dirty="0"/>
              <a:t>Docker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r>
              <a:rPr lang="zh-CN" altLang="en-US" dirty="0"/>
              <a:t>：使用“文件系统”，可以开启不同风格的 </a:t>
            </a:r>
            <a:r>
              <a:rPr lang="en-US" altLang="zh-CN" dirty="0"/>
              <a:t>Linux </a:t>
            </a:r>
            <a:r>
              <a:rPr lang="zh-CN" altLang="en-US" dirty="0"/>
              <a:t>系统。为什么是</a:t>
            </a:r>
            <a:r>
              <a:rPr lang="en-US" altLang="zh-CN" dirty="0"/>
              <a:t>Linux</a:t>
            </a:r>
            <a:r>
              <a:rPr lang="zh-CN" altLang="en-US" dirty="0"/>
              <a:t>？而不是</a:t>
            </a:r>
            <a:r>
              <a:rPr lang="en-US" altLang="zh-CN" dirty="0"/>
              <a:t>Windows</a:t>
            </a:r>
            <a:r>
              <a:rPr lang="zh-CN" altLang="en-US" dirty="0"/>
              <a:t>或者</a:t>
            </a:r>
            <a:r>
              <a:rPr lang="en-US" altLang="zh-CN" dirty="0"/>
              <a:t>MacOS</a:t>
            </a:r>
            <a:r>
              <a:rPr lang="zh-CN" altLang="en-US" dirty="0"/>
              <a:t>，</a:t>
            </a:r>
            <a:r>
              <a:rPr lang="en-US" altLang="zh-CN" dirty="0"/>
              <a:t>Linux</a:t>
            </a:r>
            <a:r>
              <a:rPr lang="zh-CN" altLang="en-US" dirty="0"/>
              <a:t> 是开源的，也更容易做开发。</a:t>
            </a:r>
            <a:endParaRPr lang="en-US" altLang="zh-CN" dirty="0"/>
          </a:p>
          <a:p>
            <a:endParaRPr lang="en-US" altLang="zh-CN" dirty="0"/>
          </a:p>
          <a:p>
            <a:r>
              <a:rPr lang="en-CN" dirty="0"/>
              <a:t>举例</a:t>
            </a:r>
            <a:r>
              <a:rPr lang="zh-CN" altLang="en-US" dirty="0"/>
              <a:t>：使用</a:t>
            </a:r>
            <a:r>
              <a:rPr lang="en-US" altLang="zh-CN" dirty="0"/>
              <a:t>Linux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r>
              <a:rPr lang="zh-CN" altLang="en-US" dirty="0"/>
              <a:t>创建 </a:t>
            </a:r>
            <a:r>
              <a:rPr lang="en-US" altLang="zh-CN" dirty="0"/>
              <a:t>Ubuntu</a:t>
            </a:r>
            <a:r>
              <a:rPr lang="zh-CN" altLang="en-US" dirty="0"/>
              <a:t> 系统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容器需要一个</a:t>
            </a:r>
            <a:r>
              <a:rPr lang="en-US" altLang="zh-CN" dirty="0"/>
              <a:t>Linux</a:t>
            </a:r>
            <a:r>
              <a:rPr lang="zh-CN" altLang="en-US" dirty="0"/>
              <a:t>的内核，这个内核本身跑在虚拟机里。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这里出现了</a:t>
            </a:r>
            <a:r>
              <a:rPr lang="en-US" altLang="zh-CN" dirty="0"/>
              <a:t>layer</a:t>
            </a:r>
            <a:r>
              <a:rPr lang="zh-CN" altLang="en-US" dirty="0"/>
              <a:t>，层级的概念。</a:t>
            </a:r>
            <a:r>
              <a:rPr lang="en-CN" dirty="0"/>
              <a:t>关于为什么要进行分层</a:t>
            </a:r>
            <a:r>
              <a:rPr lang="zh-CN" altLang="en-US" dirty="0"/>
              <a:t>？</a:t>
            </a:r>
            <a:r>
              <a:rPr lang="en-CN" dirty="0"/>
              <a:t>实现</a:t>
            </a:r>
            <a:r>
              <a:rPr lang="zh-CN" altLang="en-US" dirty="0"/>
              <a:t>部分文件系统</a:t>
            </a:r>
            <a:r>
              <a:rPr lang="en-CN" dirty="0"/>
              <a:t>共享</a:t>
            </a:r>
            <a:r>
              <a:rPr lang="zh-CN" altLang="en-US" dirty="0"/>
              <a:t>，节省磁盘存储资源，也节省网络资源</a:t>
            </a:r>
            <a:endParaRPr lang="en-US" altLang="zh-CN" dirty="0"/>
          </a:p>
          <a:p>
            <a:r>
              <a:rPr lang="zh-CN" altLang="en-US" dirty="0"/>
              <a:t>不同层（</a:t>
            </a:r>
            <a:r>
              <a:rPr lang="en-US" altLang="zh-CN" dirty="0"/>
              <a:t>layer</a:t>
            </a:r>
            <a:r>
              <a:rPr lang="zh-CN" altLang="en-US" dirty="0"/>
              <a:t>）的举例</a:t>
            </a:r>
            <a:r>
              <a:rPr lang="en-US" altLang="zh-CN" dirty="0"/>
              <a:t>……</a:t>
            </a:r>
            <a:r>
              <a:rPr lang="zh-CN" altLang="en-US" dirty="0"/>
              <a:t>在后面</a:t>
            </a:r>
            <a:r>
              <a:rPr lang="en-US" altLang="zh-CN" dirty="0"/>
              <a:t>container</a:t>
            </a:r>
            <a:r>
              <a:rPr lang="zh-CN" altLang="en-US" dirty="0"/>
              <a:t>的操作演示中会提到</a:t>
            </a:r>
            <a:endParaRPr lang="en-US" altLang="zh-CN" dirty="0"/>
          </a:p>
          <a:p>
            <a:endParaRPr lang="en-US" dirty="0"/>
          </a:p>
          <a:p>
            <a:r>
              <a:rPr lang="en-US" dirty="0" err="1"/>
              <a:t>层级的最底层是Ubuntu的OS系统</a:t>
            </a:r>
            <a:endParaRPr lang="en-US" dirty="0"/>
          </a:p>
          <a:p>
            <a:endParaRPr lang="en-US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948F9-0FA7-0C45-94EC-21CE136FFE2C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144663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CN" dirty="0"/>
              <a:t>ocker create</a:t>
            </a:r>
          </a:p>
          <a:p>
            <a:r>
              <a:rPr lang="en-US" dirty="0"/>
              <a:t>D</a:t>
            </a:r>
            <a:r>
              <a:rPr lang="en-CN" dirty="0"/>
              <a:t>ocker exec</a:t>
            </a:r>
          </a:p>
          <a:p>
            <a:endParaRPr lang="en-CN" dirty="0"/>
          </a:p>
          <a:p>
            <a:r>
              <a:rPr lang="en-US" dirty="0"/>
              <a:t>C</a:t>
            </a:r>
            <a:r>
              <a:rPr lang="en-CN" dirty="0"/>
              <a:t>lient.containers Object 讲解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dirty="0"/>
              <a:t>https://docker-</a:t>
            </a:r>
            <a:r>
              <a:rPr lang="en-US" dirty="0" err="1"/>
              <a:t>py.readthedocs.io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/stable/</a:t>
            </a:r>
            <a:endParaRPr lang="en-CN" dirty="0"/>
          </a:p>
          <a:p>
            <a:endParaRPr lang="en-CN" dirty="0"/>
          </a:p>
          <a:p>
            <a:r>
              <a:rPr lang="en-CN" dirty="0"/>
              <a:t>通过python脚本进行container内的操作</a:t>
            </a:r>
          </a:p>
          <a:p>
            <a:r>
              <a:rPr lang="en-US" dirty="0"/>
              <a:t>.get()</a:t>
            </a:r>
          </a:p>
          <a:p>
            <a:r>
              <a:rPr lang="en-US" dirty="0"/>
              <a:t>.create()</a:t>
            </a:r>
          </a:p>
          <a:p>
            <a:r>
              <a:rPr lang="en-US" dirty="0"/>
              <a:t>.start()</a:t>
            </a:r>
          </a:p>
          <a:p>
            <a:r>
              <a:rPr lang="en-US" dirty="0"/>
              <a:t>.stop()</a:t>
            </a:r>
          </a:p>
          <a:p>
            <a:r>
              <a:rPr lang="en-US" dirty="0"/>
              <a:t>.</a:t>
            </a:r>
            <a:r>
              <a:rPr lang="en-US" dirty="0" err="1"/>
              <a:t>exec_run</a:t>
            </a:r>
            <a:r>
              <a:rPr lang="en-US" dirty="0"/>
              <a:t>(”</a:t>
            </a:r>
            <a:r>
              <a:rPr lang="en-US" dirty="0" err="1"/>
              <a:t>sh</a:t>
            </a:r>
            <a:r>
              <a:rPr lang="en-US" dirty="0"/>
              <a:t> command”)</a:t>
            </a:r>
          </a:p>
          <a:p>
            <a:r>
              <a:rPr lang="en-US" dirty="0"/>
              <a:t>.prune()</a:t>
            </a:r>
          </a:p>
          <a:p>
            <a:r>
              <a:rPr lang="en-US" dirty="0"/>
              <a:t>.run()</a:t>
            </a:r>
          </a:p>
          <a:p>
            <a:r>
              <a:rPr lang="en-US" dirty="0"/>
              <a:t>.list()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属性方面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dirty="0"/>
              <a:t>举例</a:t>
            </a:r>
            <a:r>
              <a:rPr lang="en-US" dirty="0"/>
              <a:t>c1.status </a:t>
            </a:r>
            <a:endParaRPr lang="en-CN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948F9-0FA7-0C45-94EC-21CE136FFE2C}" type="slidenum">
              <a:rPr lang="en-CN" smtClean="0"/>
              <a:t>23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231030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948F9-0FA7-0C45-94EC-21CE136FFE2C}" type="slidenum">
              <a:rPr lang="en-CN" smtClean="0"/>
              <a:t>24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394112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948F9-0FA7-0C45-94EC-21CE136FFE2C}" type="slidenum">
              <a:rPr lang="en-CN" smtClean="0"/>
              <a:t>25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024522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948F9-0FA7-0C45-94EC-21CE136FFE2C}" type="slidenum">
              <a:rPr lang="en-CN" smtClean="0"/>
              <a:t>26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417278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创建集群</a:t>
            </a:r>
            <a:r>
              <a:rPr lang="zh-CN" altLang="en-US" dirty="0"/>
              <a:t>，</a:t>
            </a:r>
            <a:r>
              <a:rPr lang="en-CN" dirty="0"/>
              <a:t>并实现它的管理工组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948F9-0FA7-0C45-94EC-21CE136FFE2C}" type="slidenum">
              <a:rPr lang="en-CN" smtClean="0"/>
              <a:t>27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510724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之前是通过command</a:t>
            </a:r>
            <a:r>
              <a:rPr lang="zh-CN" altLang="en-US" dirty="0"/>
              <a:t> </a:t>
            </a:r>
            <a:r>
              <a:rPr lang="en-US" altLang="zh-CN" dirty="0"/>
              <a:t>line</a:t>
            </a:r>
            <a:r>
              <a:rPr lang="zh-CN" altLang="en-US" dirty="0"/>
              <a:t>创建很多</a:t>
            </a:r>
            <a:r>
              <a:rPr lang="en-US" altLang="zh-CN" dirty="0"/>
              <a:t>container</a:t>
            </a:r>
            <a:r>
              <a:rPr lang="zh-CN" altLang="en-US" dirty="0"/>
              <a:t>，现在需要通过</a:t>
            </a:r>
            <a:r>
              <a:rPr lang="en-US" altLang="zh-CN" dirty="0"/>
              <a:t>python</a:t>
            </a:r>
            <a:r>
              <a:rPr lang="zh-CN" altLang="en-US" dirty="0"/>
              <a:t>程序创建批量</a:t>
            </a:r>
            <a:r>
              <a:rPr lang="en-US" altLang="zh-CN" dirty="0"/>
              <a:t>containers</a:t>
            </a:r>
            <a:r>
              <a:rPr lang="zh-CN" altLang="en-US" dirty="0"/>
              <a:t>。</a:t>
            </a:r>
            <a:r>
              <a:rPr lang="en-US" altLang="zh-CN" dirty="0"/>
              <a:t>Python</a:t>
            </a:r>
            <a:r>
              <a:rPr lang="zh-CN" altLang="en-US" dirty="0"/>
              <a:t>程序最好是能接收输入，比如在运行</a:t>
            </a:r>
            <a:r>
              <a:rPr lang="en-US" altLang="zh-CN" dirty="0"/>
              <a:t>.</a:t>
            </a:r>
            <a:r>
              <a:rPr lang="en-US" altLang="zh-CN" dirty="0" err="1"/>
              <a:t>py</a:t>
            </a:r>
            <a:r>
              <a:rPr lang="zh-CN" altLang="en-US" dirty="0"/>
              <a:t>的时候输入创建</a:t>
            </a:r>
            <a:r>
              <a:rPr lang="en-US" altLang="zh-CN" dirty="0"/>
              <a:t>n</a:t>
            </a:r>
            <a:r>
              <a:rPr lang="zh-CN" altLang="en-US" dirty="0"/>
              <a:t>个</a:t>
            </a:r>
            <a:r>
              <a:rPr lang="en-US" altLang="zh-CN" dirty="0"/>
              <a:t>containers</a:t>
            </a:r>
            <a:r>
              <a:rPr lang="zh-CN" altLang="en-US" dirty="0"/>
              <a:t>等场景。</a:t>
            </a:r>
            <a:endParaRPr lang="en-US" altLang="zh-CN" dirty="0"/>
          </a:p>
          <a:p>
            <a:endParaRPr lang="en-CN" dirty="0"/>
          </a:p>
          <a:p>
            <a:r>
              <a:rPr lang="en-CN" dirty="0"/>
              <a:t>监测cluster里的containers的状态</a:t>
            </a:r>
            <a:r>
              <a:rPr lang="zh-CN" altLang="en-US" dirty="0"/>
              <a:t>，比如使用到</a:t>
            </a:r>
            <a:r>
              <a:rPr lang="en-US" altLang="zh-CN" dirty="0"/>
              <a:t>list(),get()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948F9-0FA7-0C45-94EC-21CE136FFE2C}" type="slidenum">
              <a:rPr lang="en-CN" smtClean="0"/>
              <a:t>29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503275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948F9-0FA7-0C45-94EC-21CE136FFE2C}" type="slidenum">
              <a:rPr lang="en-CN" smtClean="0"/>
              <a:t>30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805839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写一个python脚本实现cluster</a:t>
            </a:r>
            <a:r>
              <a:rPr lang="zh-CN" altLang="en-US" dirty="0"/>
              <a:t> </a:t>
            </a:r>
            <a:r>
              <a:rPr lang="en-US" altLang="zh-CN" dirty="0"/>
              <a:t>manager</a:t>
            </a:r>
            <a:r>
              <a:rPr lang="zh-CN" altLang="en-US" dirty="0"/>
              <a:t>的功能</a:t>
            </a:r>
            <a:endParaRPr lang="en-US" altLang="zh-CN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948F9-0FA7-0C45-94EC-21CE136FFE2C}" type="slidenum">
              <a:rPr lang="en-CN" smtClean="0"/>
              <a:t>31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766331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Containers的初始化和信息收集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948F9-0FA7-0C45-94EC-21CE136FFE2C}" type="slidenum">
              <a:rPr lang="en-CN" smtClean="0"/>
              <a:t>32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802577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CN" dirty="0"/>
              <a:t>ontainer的状态检测及调度</a:t>
            </a:r>
            <a:r>
              <a:rPr lang="zh-CN" altLang="en-US" dirty="0"/>
              <a:t>。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948F9-0FA7-0C45-94EC-21CE136FFE2C}" type="slidenum">
              <a:rPr lang="en-CN" smtClean="0"/>
              <a:t>33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78743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自己创建container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r>
              <a:rPr lang="zh-CN" altLang="en-US" dirty="0"/>
              <a:t> 镜像</a:t>
            </a:r>
            <a:endParaRPr lang="en-US" altLang="zh-CN" dirty="0"/>
          </a:p>
          <a:p>
            <a:r>
              <a:rPr lang="zh-CN" altLang="en-US" dirty="0"/>
              <a:t>使用在注册表里发布的</a:t>
            </a:r>
            <a:r>
              <a:rPr lang="en-US" altLang="zh-CN" dirty="0"/>
              <a:t>image</a:t>
            </a:r>
          </a:p>
          <a:p>
            <a:r>
              <a:rPr lang="zh-CN" altLang="en-US" dirty="0"/>
              <a:t>在已有的</a:t>
            </a:r>
            <a:r>
              <a:rPr lang="zh-CN" altLang="en-CN" dirty="0"/>
              <a:t>镜像上</a:t>
            </a:r>
            <a:r>
              <a:rPr lang="zh-CN" altLang="en-US" dirty="0"/>
              <a:t>再加工生成新的镜像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948F9-0FA7-0C45-94EC-21CE136FFE2C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75907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0. Home; 1.Containers; 2.Images; 3.Volumes; 4. Dev env</a:t>
            </a:r>
            <a:r>
              <a:rPr lang="en-US" dirty="0"/>
              <a:t>.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948F9-0FA7-0C45-94EC-21CE136FFE2C}" type="slidenum">
              <a:rPr lang="en-CN" smtClean="0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645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948F9-0FA7-0C45-94EC-21CE136FFE2C}" type="slidenum">
              <a:rPr lang="en-CN" smtClean="0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11793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948F9-0FA7-0C45-94EC-21CE136FFE2C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49357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948F9-0FA7-0C45-94EC-21CE136FFE2C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75670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CN" dirty="0"/>
              <a:t>ocker ps 获取所有running的container列表</a:t>
            </a:r>
          </a:p>
          <a:p>
            <a:r>
              <a:rPr lang="en-US" dirty="0"/>
              <a:t>d</a:t>
            </a:r>
            <a:r>
              <a:rPr lang="en-CN" dirty="0"/>
              <a:t>ocker ps –a </a:t>
            </a:r>
          </a:p>
          <a:p>
            <a:endParaRPr lang="en-CN" dirty="0"/>
          </a:p>
          <a:p>
            <a:r>
              <a:rPr lang="en-CN" dirty="0"/>
              <a:t>docker run –it  busybox(非常轻量级的) </a:t>
            </a:r>
            <a:r>
              <a:rPr lang="zh-CN" altLang="en-US" dirty="0"/>
              <a:t> </a:t>
            </a:r>
            <a:r>
              <a:rPr lang="en-US" altLang="zh-CN" dirty="0" err="1"/>
              <a:t>sh</a:t>
            </a:r>
            <a:r>
              <a:rPr lang="en-US" altLang="zh-CN" dirty="0"/>
              <a:t> //</a:t>
            </a:r>
            <a:r>
              <a:rPr lang="en-CN" dirty="0"/>
              <a:t>跑一个interactive container </a:t>
            </a:r>
          </a:p>
          <a:p>
            <a:endParaRPr lang="en-CN" dirty="0"/>
          </a:p>
          <a:p>
            <a:r>
              <a:rPr lang="en-CN" dirty="0"/>
              <a:t>在container中运行pwd</a:t>
            </a:r>
            <a:r>
              <a:rPr lang="zh-CN" altLang="en-US" dirty="0"/>
              <a:t>，查看目录</a:t>
            </a:r>
            <a:endParaRPr lang="en-US" altLang="zh-CN" dirty="0"/>
          </a:p>
          <a:p>
            <a:endParaRPr lang="en-US" dirty="0"/>
          </a:p>
          <a:p>
            <a:r>
              <a:rPr lang="en-US" dirty="0"/>
              <a:t>ls</a:t>
            </a:r>
            <a:r>
              <a:rPr lang="zh-CN" altLang="en-US" dirty="0"/>
              <a:t> </a:t>
            </a:r>
            <a:r>
              <a:rPr lang="en-US" altLang="zh-CN" dirty="0"/>
              <a:t>–l</a:t>
            </a:r>
            <a:r>
              <a:rPr lang="zh-CN" altLang="en-US" dirty="0"/>
              <a:t>  查看目录</a:t>
            </a:r>
            <a:endParaRPr lang="en-US" altLang="zh-CN" dirty="0"/>
          </a:p>
          <a:p>
            <a:endParaRPr lang="en-US" dirty="0"/>
          </a:p>
          <a:p>
            <a:r>
              <a:rPr lang="en-US" dirty="0" err="1"/>
              <a:t>安卓系统就是基于busybox的</a:t>
            </a:r>
            <a:r>
              <a:rPr lang="zh-CN" altLang="en-US" dirty="0"/>
              <a:t>，非常轻量级的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948F9-0FA7-0C45-94EC-21CE136FFE2C}" type="slidenum">
              <a:rPr lang="en-CN" smtClean="0"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58127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CN" dirty="0"/>
              <a:t>ocker ps 获取所有running的container列表</a:t>
            </a:r>
          </a:p>
          <a:p>
            <a:r>
              <a:rPr lang="en-US" dirty="0"/>
              <a:t>d</a:t>
            </a:r>
            <a:r>
              <a:rPr lang="en-CN" dirty="0"/>
              <a:t>ocker ps –a </a:t>
            </a:r>
          </a:p>
          <a:p>
            <a:endParaRPr lang="en-CN" dirty="0"/>
          </a:p>
          <a:p>
            <a:r>
              <a:rPr lang="en-CN" dirty="0"/>
              <a:t>docker run –it  busybox(非常轻量级的) </a:t>
            </a:r>
            <a:r>
              <a:rPr lang="zh-CN" altLang="en-US" dirty="0"/>
              <a:t> </a:t>
            </a:r>
            <a:r>
              <a:rPr lang="en-US" altLang="zh-CN" dirty="0" err="1"/>
              <a:t>sh</a:t>
            </a:r>
            <a:r>
              <a:rPr lang="en-US" altLang="zh-CN" dirty="0"/>
              <a:t> //</a:t>
            </a:r>
            <a:r>
              <a:rPr lang="en-CN" dirty="0"/>
              <a:t>跑一个interactive container </a:t>
            </a:r>
          </a:p>
          <a:p>
            <a:endParaRPr lang="en-CN" dirty="0"/>
          </a:p>
          <a:p>
            <a:r>
              <a:rPr lang="en-CN" dirty="0"/>
              <a:t>在container中运行pwd</a:t>
            </a:r>
            <a:r>
              <a:rPr lang="zh-CN" altLang="en-US" dirty="0"/>
              <a:t>，查看目录</a:t>
            </a:r>
            <a:endParaRPr lang="en-US" altLang="zh-CN" dirty="0"/>
          </a:p>
          <a:p>
            <a:endParaRPr lang="en-US" dirty="0"/>
          </a:p>
          <a:p>
            <a:r>
              <a:rPr lang="en-US" dirty="0"/>
              <a:t>ls</a:t>
            </a:r>
            <a:r>
              <a:rPr lang="zh-CN" altLang="en-US" dirty="0"/>
              <a:t> </a:t>
            </a:r>
            <a:r>
              <a:rPr lang="en-US" altLang="zh-CN" dirty="0"/>
              <a:t>–l</a:t>
            </a:r>
            <a:r>
              <a:rPr lang="zh-CN" altLang="en-US" dirty="0"/>
              <a:t>  查看目录</a:t>
            </a:r>
            <a:endParaRPr lang="en-US" altLang="zh-CN" dirty="0"/>
          </a:p>
          <a:p>
            <a:endParaRPr lang="en-US" dirty="0"/>
          </a:p>
          <a:p>
            <a:r>
              <a:rPr lang="en-US" dirty="0" err="1"/>
              <a:t>安卓系统就是基于busybox的</a:t>
            </a:r>
            <a:r>
              <a:rPr lang="zh-CN" altLang="en-US" dirty="0"/>
              <a:t>，非常轻量级的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948F9-0FA7-0C45-94EC-21CE136FFE2C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0369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B84A0-A9B9-1A9F-27AE-241C27C2A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CB83F4-09F2-4184-62D9-E48EC3FC4D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BAA36-7E36-A4CD-8F7F-BDB4F1D1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56FD-F794-7B4E-9187-32DC9F8F49EF}" type="datetimeFigureOut">
              <a:rPr lang="en-CN" smtClean="0"/>
              <a:t>2023/2/1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79F79-3F80-459B-7CFA-0927891F6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096E5-FF9B-C9F4-90C5-46E9B4492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A973-6BBE-9145-B424-1081A262076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75572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DD47C-6614-7AB7-6400-E0BF07E74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C141C7-62FD-9230-F44D-4439B1CF4D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F9024-4969-5CC3-D1AB-AF317E1DB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56FD-F794-7B4E-9187-32DC9F8F49EF}" type="datetimeFigureOut">
              <a:rPr lang="en-CN" smtClean="0"/>
              <a:t>2023/2/1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F0F9D-C62B-4CFF-19C4-00139780A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2A300-A35A-D716-1A0E-0C71D2344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A973-6BBE-9145-B424-1081A262076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9819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3A139D-FA89-0854-4E4A-07569A2A68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A30603-8236-61D0-5435-F1EFD7DA60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8A68-03C3-CF37-A69F-E24A9C09A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56FD-F794-7B4E-9187-32DC9F8F49EF}" type="datetimeFigureOut">
              <a:rPr lang="en-CN" smtClean="0"/>
              <a:t>2023/2/1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95895-D92C-4871-E57F-C8DF500FE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D2853C-70FD-EC47-3EA7-A28119BC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A973-6BBE-9145-B424-1081A262076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27490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7652D-8738-495B-08A2-DD9960011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44DCD-3F51-FE45-F510-C272C94FD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E0000-CCB2-23E2-3ECF-3A45176A6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56FD-F794-7B4E-9187-32DC9F8F49EF}" type="datetimeFigureOut">
              <a:rPr lang="en-CN" smtClean="0"/>
              <a:t>2023/2/1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48AEB-2FA2-8F23-8029-C2FA7609E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6C04F-1BD9-2404-6425-1B71C211D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A973-6BBE-9145-B424-1081A262076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38647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060C2-373D-31B7-EEF6-CD15B5CB4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8E3FE-69E5-07AC-BF25-CD02A2CB6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28B3B-B07C-33D5-FE38-C1B3C3514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56FD-F794-7B4E-9187-32DC9F8F49EF}" type="datetimeFigureOut">
              <a:rPr lang="en-CN" smtClean="0"/>
              <a:t>2023/2/1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53C9D-D030-990F-664B-0C6FA016D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DF325C-E302-1EEA-9BE4-32E068EE8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A973-6BBE-9145-B424-1081A262076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55936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30AD5-A5A3-1D6B-B7AF-984927BE8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A6193-5DB5-9369-F279-AB2784FF10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86876-C4BA-14CC-D720-D70C13777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4C305D-BFE5-305E-219C-F94B001D7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56FD-F794-7B4E-9187-32DC9F8F49EF}" type="datetimeFigureOut">
              <a:rPr lang="en-CN" smtClean="0"/>
              <a:t>2023/2/1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415D2A-68DF-C862-CF39-C31A25DA9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942FB-F27A-EF61-57BD-B7EFEB5CD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A973-6BBE-9145-B424-1081A262076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32695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8EE51-AE75-6E3B-5B7E-BB341F54D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DA23CB-7824-7EA9-E57D-0D918E3206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9F2279-147D-0557-68C9-BEA969046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464750-30CA-108B-0B6E-DEF8C1B362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0267D4-7ABC-32F3-6F39-6FD050C7CF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8973BB-54AC-22FF-EA8B-468C717C1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56FD-F794-7B4E-9187-32DC9F8F49EF}" type="datetimeFigureOut">
              <a:rPr lang="en-CN" smtClean="0"/>
              <a:t>2023/2/1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E01C39-1A4B-FB7B-FA9A-C34873FA1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583033-E5CD-B4B2-D325-0F2816D68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A973-6BBE-9145-B424-1081A262076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32505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AA721-3E62-AD21-30C6-1A5E1CA04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1E611F-E9A1-AB85-FB46-8A749BF26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56FD-F794-7B4E-9187-32DC9F8F49EF}" type="datetimeFigureOut">
              <a:rPr lang="en-CN" smtClean="0"/>
              <a:t>2023/2/1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C96142-0D65-431E-ABFD-021DB5BD5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C0E956-B88F-A759-20CB-7A03DDAA1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A973-6BBE-9145-B424-1081A262076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37254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E93C40-7622-0424-8B9A-7B365C3A7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56FD-F794-7B4E-9187-32DC9F8F49EF}" type="datetimeFigureOut">
              <a:rPr lang="en-CN" smtClean="0"/>
              <a:t>2023/2/1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05943A-AD07-FFE5-653B-ECC8720E3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D0CAA-A59F-E566-FCE2-B0FA1925E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A973-6BBE-9145-B424-1081A262076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03177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90AE9-5E50-E0D1-6868-67D28EBD7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A7067-C82B-B02D-FDF6-B5744E527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A1CD6C-B7CC-D0C5-A44E-CABA069CA3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35E84-1E01-C862-3225-FD3401F54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56FD-F794-7B4E-9187-32DC9F8F49EF}" type="datetimeFigureOut">
              <a:rPr lang="en-CN" smtClean="0"/>
              <a:t>2023/2/1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707B91-E069-288D-BE62-98D9108B3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1F5912-B190-23AA-E0AF-7E6F02C39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A973-6BBE-9145-B424-1081A262076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47777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55F59-0849-F5DC-DA55-BA155F588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5CABF6-1868-C6EE-DD14-6DC0E42A17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86247E-431B-D8A8-FB9F-4E2769C282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F8B34-4646-CFFB-9A5D-BF8D754D0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56FD-F794-7B4E-9187-32DC9F8F49EF}" type="datetimeFigureOut">
              <a:rPr lang="en-CN" smtClean="0"/>
              <a:t>2023/2/1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E40866-046C-AF1E-D0C0-697B76D5D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87F60B-137B-3345-4ED1-23D003028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A973-6BBE-9145-B424-1081A262076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81879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1E34CE-EB89-885B-7A4E-BBABAD468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5DE10B-5F2E-45A1-9EDA-4273B54B3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5E20C-4CC8-5E2A-5A5C-8A8A8FB43E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956FD-F794-7B4E-9187-32DC9F8F49EF}" type="datetimeFigureOut">
              <a:rPr lang="en-CN" smtClean="0"/>
              <a:t>2023/2/1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2BF29-33AE-18E6-22CC-52E989C87D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C2CB5-3BE9-8714-25E1-26924B4F39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2A973-6BBE-9145-B424-1081A262076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41150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ker-py.readthedocs.io/en/stable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ker-py.readthedocs.io/en/stable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hyperlink" Target="https://docs.docker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unoob.com/linux/linux-shell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zhuanlan.zhihu.com/p/40235625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33B1B-E8BD-356B-86F3-89980C43DD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CN" dirty="0"/>
              <a:t>Cloud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78116C-2AC9-99A8-23D1-C9EB3AD4CD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N" dirty="0"/>
              <a:t>TA - 2</a:t>
            </a:r>
          </a:p>
        </p:txBody>
      </p:sp>
    </p:spTree>
    <p:extLst>
      <p:ext uri="{BB962C8B-B14F-4D97-AF65-F5344CB8AC3E}">
        <p14:creationId xmlns:p14="http://schemas.microsoft.com/office/powerpoint/2010/main" val="156462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22159-507C-F41C-F06D-98EA3F2F7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Intro to Docker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A241C2-F06D-BE9E-85B1-5D47E46A1CF1}"/>
              </a:ext>
            </a:extLst>
          </p:cNvPr>
          <p:cNvSpPr txBox="1"/>
          <p:nvPr/>
        </p:nvSpPr>
        <p:spPr>
          <a:xfrm>
            <a:off x="838200" y="2008658"/>
            <a:ext cx="945770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5. Docker Demo - container manipulation</a:t>
            </a:r>
          </a:p>
          <a:p>
            <a:r>
              <a:rPr lang="en-US" dirty="0"/>
              <a:t>   -alpine</a:t>
            </a:r>
          </a:p>
          <a:p>
            <a:r>
              <a:rPr lang="en-US" dirty="0"/>
              <a:t>	1) Create a container with an image</a:t>
            </a:r>
          </a:p>
          <a:p>
            <a:r>
              <a:rPr lang="en-US" dirty="0"/>
              <a:t>	2) Create a container from scratch</a:t>
            </a:r>
          </a:p>
          <a:p>
            <a:r>
              <a:rPr lang="en-US" dirty="0"/>
              <a:t>	3) Share data across containers</a:t>
            </a:r>
          </a:p>
          <a:p>
            <a:r>
              <a:rPr lang="en-US" dirty="0"/>
              <a:t>6. Introduce the relationship among containers and volumes </a:t>
            </a:r>
          </a:p>
          <a:p>
            <a:r>
              <a:rPr lang="en-US" dirty="0"/>
              <a:t>7. </a:t>
            </a:r>
            <a:r>
              <a:rPr lang="en-US" dirty="0" err="1"/>
              <a:t>client.containers</a:t>
            </a:r>
            <a:r>
              <a:rPr lang="en-US" dirty="0"/>
              <a:t>() operations</a:t>
            </a:r>
          </a:p>
          <a:p>
            <a:r>
              <a:rPr lang="en-US" dirty="0"/>
              <a:t>8. walk through doc </a:t>
            </a:r>
            <a:r>
              <a:rPr lang="en-US" dirty="0">
                <a:hlinkClick r:id="rId3"/>
              </a:rPr>
              <a:t>https://docker-py.readthedocs.io/en/stable/</a:t>
            </a:r>
            <a:endParaRPr lang="en-US" dirty="0"/>
          </a:p>
          <a:p>
            <a:r>
              <a:rPr lang="en-US" dirty="0"/>
              <a:t>9. Assignment: python program -&gt; container manipulation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585464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22159-507C-F41C-F06D-98EA3F2F7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Docker Container Demo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070D5B-6E25-0FD0-BD1D-71AAB1720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120385"/>
            <a:ext cx="7556500" cy="142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B1ED88-E0D0-DB9E-895B-31DD8AA94FDE}"/>
              </a:ext>
            </a:extLst>
          </p:cNvPr>
          <p:cNvSpPr txBox="1"/>
          <p:nvPr/>
        </p:nvSpPr>
        <p:spPr>
          <a:xfrm>
            <a:off x="838199" y="1506022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Create containers with images </a:t>
            </a:r>
            <a:endParaRPr lang="en-C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38EFC0-6A8E-39E5-307C-F32FDEBEB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820" y="3787816"/>
            <a:ext cx="5505861" cy="239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93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22159-507C-F41C-F06D-98EA3F2F7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Docker Container Demo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F89271-6432-4281-7F24-7A6129DF8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000295"/>
            <a:ext cx="7579789" cy="16625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B1ED88-E0D0-DB9E-895B-31DD8AA94FDE}"/>
              </a:ext>
            </a:extLst>
          </p:cNvPr>
          <p:cNvSpPr txBox="1"/>
          <p:nvPr/>
        </p:nvSpPr>
        <p:spPr>
          <a:xfrm>
            <a:off x="838199" y="1506022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Create containers with images </a:t>
            </a:r>
            <a:endParaRPr lang="en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B22CCF-0C7C-947A-CF39-8554D38F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797" y="3782062"/>
            <a:ext cx="5420756" cy="292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261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22159-507C-F41C-F06D-98EA3F2F7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Docker Container 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A6BAA1-CFDA-E7B2-0921-6B0DE0C5F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736977"/>
            <a:ext cx="7185417" cy="40362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AC3FAE-F100-3F6E-AB70-7FC0F133D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501" y="4961425"/>
            <a:ext cx="7772400" cy="153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21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22159-507C-F41C-F06D-98EA3F2F7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Docker Container Demo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B0A47E-59EA-9E2E-0421-7A32BAD8F72D}"/>
              </a:ext>
            </a:extLst>
          </p:cNvPr>
          <p:cNvSpPr txBox="1"/>
          <p:nvPr/>
        </p:nvSpPr>
        <p:spPr>
          <a:xfrm>
            <a:off x="935181" y="1935898"/>
            <a:ext cx="74844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退出</a:t>
            </a:r>
            <a:r>
              <a:rPr lang="en-US" altLang="zh-CN" dirty="0"/>
              <a:t>exit;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删除 </a:t>
            </a:r>
            <a:r>
              <a:rPr lang="en-US" altLang="zh-CN" dirty="0"/>
              <a:t>delete container </a:t>
            </a:r>
            <a:r>
              <a:rPr lang="zh-CN" altLang="en-US" dirty="0"/>
              <a:t>之后重新创建，在之前</a:t>
            </a:r>
            <a:r>
              <a:rPr lang="en-US" altLang="zh-CN" dirty="0"/>
              <a:t>container</a:t>
            </a:r>
            <a:r>
              <a:rPr lang="zh-CN" altLang="en-US" dirty="0"/>
              <a:t>中创建的文件消失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docker volume create [name]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C62CF2-E67D-B335-B693-EBD5E0027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230" y="2832167"/>
            <a:ext cx="6287985" cy="352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490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22159-507C-F41C-F06D-98EA3F2F7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Docker Container 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0840CD-6445-6890-F21B-DB50CD8C6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26966"/>
            <a:ext cx="9399494" cy="44770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B6F1D2-8E4B-B7F6-47BE-CE4F63A0B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5702" y="1831895"/>
            <a:ext cx="7772400" cy="466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048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22159-507C-F41C-F06D-98EA3F2F7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Docker Container 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3DAF62-6C57-E625-497E-4E30E3FEB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74736"/>
            <a:ext cx="7772400" cy="20797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E4A455-B588-10DA-BB20-1A4DCF713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758206"/>
            <a:ext cx="7772400" cy="224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00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22159-507C-F41C-F06D-98EA3F2F7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Docker Container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B9BF0-4DB3-6427-2D58-6C61D46B3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68" y="1690688"/>
            <a:ext cx="10866864" cy="350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33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22159-507C-F41C-F06D-98EA3F2F7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Docker Container Demo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EFC8E8-B9B5-B70F-38AA-113094BE220A}"/>
              </a:ext>
            </a:extLst>
          </p:cNvPr>
          <p:cNvSpPr txBox="1"/>
          <p:nvPr/>
        </p:nvSpPr>
        <p:spPr>
          <a:xfrm>
            <a:off x="838199" y="2075926"/>
            <a:ext cx="782170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/>
              <a:t>Mac的file command 在Linux上不能使用</a:t>
            </a:r>
          </a:p>
          <a:p>
            <a:endParaRPr lang="en-CN" dirty="0"/>
          </a:p>
          <a:p>
            <a:endParaRPr lang="en-CN" dirty="0"/>
          </a:p>
          <a:p>
            <a:r>
              <a:rPr lang="en-CN" dirty="0"/>
              <a:t>docker run –it  -v my-store:/home –-name iris-3 ubuntu sh</a:t>
            </a:r>
          </a:p>
          <a:p>
            <a:endParaRPr lang="en-CN" dirty="0"/>
          </a:p>
          <a:p>
            <a:endParaRPr lang="en-CN" dirty="0"/>
          </a:p>
          <a:p>
            <a:r>
              <a:rPr lang="en-CN" dirty="0"/>
              <a:t>在container中执行某些文件</a:t>
            </a:r>
            <a:r>
              <a:rPr lang="zh-CN" altLang="en-US" dirty="0"/>
              <a:t>，需要安装环境，通过</a:t>
            </a:r>
            <a:r>
              <a:rPr lang="en-US" altLang="zh-CN" dirty="0"/>
              <a:t>volume</a:t>
            </a:r>
            <a:r>
              <a:rPr lang="zh-CN" altLang="en-US" dirty="0"/>
              <a:t>创建</a:t>
            </a:r>
            <a:r>
              <a:rPr lang="en-US" altLang="zh-CN" dirty="0"/>
              <a:t>container</a:t>
            </a:r>
            <a:r>
              <a:rPr lang="zh-CN" altLang="en-US" dirty="0"/>
              <a:t>安装环境，避免重复操作。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630690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FF9130-4E28-1282-4E36-7B951541D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119" y="924087"/>
            <a:ext cx="8653335" cy="500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55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9932D6-9EAB-614D-7017-024A3A22F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68" y="675502"/>
            <a:ext cx="10510664" cy="550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477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5B8700-7708-3094-4B09-8C7D40BB9C2B}"/>
              </a:ext>
            </a:extLst>
          </p:cNvPr>
          <p:cNvSpPr txBox="1"/>
          <p:nvPr/>
        </p:nvSpPr>
        <p:spPr>
          <a:xfrm>
            <a:off x="838200" y="15060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>
                <a:hlinkClick r:id="rId3"/>
              </a:rPr>
              <a:t>https://docker-py.readthedocs.io/en/stable/</a:t>
            </a:r>
            <a:endParaRPr lang="en-CN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EC2D840-89D1-B267-878E-8D7B2515FEC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dirty="0"/>
              <a:t>Docker SDK for Python</a:t>
            </a:r>
          </a:p>
        </p:txBody>
      </p:sp>
    </p:spTree>
    <p:extLst>
      <p:ext uri="{BB962C8B-B14F-4D97-AF65-F5344CB8AC3E}">
        <p14:creationId xmlns:p14="http://schemas.microsoft.com/office/powerpoint/2010/main" val="1739290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22159-507C-F41C-F06D-98EA3F2F7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Docker SDK for Python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7CBC07-63B6-98C5-83FA-82F063FE9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30765"/>
            <a:ext cx="7772400" cy="441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52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22159-507C-F41C-F06D-98EA3F2F7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Docker SDK for Python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47171E-47BD-2429-DF3A-09352F47F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841962"/>
            <a:ext cx="10971916" cy="250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857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22159-507C-F41C-F06D-98EA3F2F7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Docker SDK for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7FCDA2-B812-A7B6-E073-25666BB1F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7"/>
            <a:ext cx="9195486" cy="449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70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22159-507C-F41C-F06D-98EA3F2F7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Docker SDK for Python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52D9A-8B90-6E8C-1F78-0BA5285AC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666" y="2101970"/>
            <a:ext cx="9313934" cy="26540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7A152D-26FE-420B-3258-5C96D0F8B618}"/>
              </a:ext>
            </a:extLst>
          </p:cNvPr>
          <p:cNvSpPr txBox="1"/>
          <p:nvPr/>
        </p:nvSpPr>
        <p:spPr>
          <a:xfrm>
            <a:off x="838200" y="15060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</a:t>
            </a:r>
            <a:r>
              <a:rPr lang="en-CN" dirty="0"/>
              <a:t>un.py</a:t>
            </a:r>
          </a:p>
        </p:txBody>
      </p:sp>
    </p:spTree>
    <p:extLst>
      <p:ext uri="{BB962C8B-B14F-4D97-AF65-F5344CB8AC3E}">
        <p14:creationId xmlns:p14="http://schemas.microsoft.com/office/powerpoint/2010/main" val="1684220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22159-507C-F41C-F06D-98EA3F2F7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Docker SDK for Python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7A152D-26FE-420B-3258-5C96D0F8B618}"/>
              </a:ext>
            </a:extLst>
          </p:cNvPr>
          <p:cNvSpPr txBox="1"/>
          <p:nvPr/>
        </p:nvSpPr>
        <p:spPr>
          <a:xfrm>
            <a:off x="838200" y="15060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get</a:t>
            </a:r>
            <a:r>
              <a:rPr lang="en-CN" dirty="0"/>
              <a:t>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69C84-97D1-D33C-AC13-C244B38E6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03441"/>
            <a:ext cx="8205068" cy="324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25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22159-507C-F41C-F06D-98EA3F2F7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Docker SDK for Python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7A152D-26FE-420B-3258-5C96D0F8B618}"/>
              </a:ext>
            </a:extLst>
          </p:cNvPr>
          <p:cNvSpPr txBox="1"/>
          <p:nvPr/>
        </p:nvSpPr>
        <p:spPr>
          <a:xfrm>
            <a:off x="838200" y="15060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container</a:t>
            </a:r>
            <a:r>
              <a:rPr lang="en-CN" dirty="0"/>
              <a:t>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D18DA9-FD4E-E7E3-B677-AC1AC4FB3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580" y="12700"/>
            <a:ext cx="5664200" cy="6832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92C575-A11F-8D10-BD41-8CAA464A5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5137" y="5854700"/>
            <a:ext cx="4927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7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FC6904-6713-9BA1-BF7B-EFCDFC100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533" y="1415640"/>
            <a:ext cx="8862933" cy="402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847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92FC87-C64F-043C-9862-BB220292F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47" y="950451"/>
            <a:ext cx="10373305" cy="471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02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B48200-6CB6-287E-D372-78951B55A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676" y="766096"/>
            <a:ext cx="9771502" cy="532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47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7CA4D3-8F04-9698-6725-55587EABF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523" y="746826"/>
            <a:ext cx="9608954" cy="536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1104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5E7B0E-029E-297D-9167-0E8F2A420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279" y="763023"/>
            <a:ext cx="9272024" cy="509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092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CF6462-EE50-B1B8-5325-A9BA1D59A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554" y="525001"/>
            <a:ext cx="7527414" cy="567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471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3CE555-CB78-5852-B08D-BE206F6EC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238" y="541059"/>
            <a:ext cx="7446710" cy="577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161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6ECE49-A98D-02FB-3ACA-AFF33302E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650" y="984044"/>
            <a:ext cx="6046839" cy="503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25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78244D-7D5F-CA9D-2DE8-A07574086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74" y="800444"/>
            <a:ext cx="10205651" cy="569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69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1A0460-469D-8358-F1A3-40EF53816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241" y="805650"/>
            <a:ext cx="9577517" cy="524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09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22159-507C-F41C-F06D-98EA3F2F7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Intro to Docker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A241C2-F06D-BE9E-85B1-5D47E46A1CF1}"/>
              </a:ext>
            </a:extLst>
          </p:cNvPr>
          <p:cNvSpPr txBox="1"/>
          <p:nvPr/>
        </p:nvSpPr>
        <p:spPr>
          <a:xfrm>
            <a:off x="838199" y="2008658"/>
            <a:ext cx="342504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/>
              <a:t>Installation: </a:t>
            </a:r>
          </a:p>
          <a:p>
            <a:r>
              <a:rPr lang="en-US" dirty="0">
                <a:hlinkClick r:id="rId3"/>
              </a:rPr>
              <a:t>https://www.docker.com/</a:t>
            </a:r>
            <a:endParaRPr lang="en-US" dirty="0"/>
          </a:p>
          <a:p>
            <a:endParaRPr lang="en-US" dirty="0">
              <a:hlinkClick r:id="rId4"/>
            </a:endParaRPr>
          </a:p>
          <a:p>
            <a:endParaRPr lang="en-US" dirty="0">
              <a:hlinkClick r:id="rId4"/>
            </a:endParaRPr>
          </a:p>
          <a:p>
            <a:r>
              <a:rPr lang="en-US" dirty="0"/>
              <a:t>Docs </a:t>
            </a:r>
            <a:r>
              <a:rPr lang="en-US" dirty="0">
                <a:sym typeface="Wingdings" pitchFamily="2" charset="2"/>
              </a:rPr>
              <a:t> Guidance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https://docs.docker.com/</a:t>
            </a:r>
            <a:endParaRPr lang="en-CN" dirty="0"/>
          </a:p>
          <a:p>
            <a:endParaRPr lang="en-CN" dirty="0"/>
          </a:p>
          <a:p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48A3CE-42A9-9A45-513A-1B58C06911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104" y="1430420"/>
            <a:ext cx="7353038" cy="459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10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7C0A35-0CAF-56A1-50A6-81554DE96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286" y="738841"/>
            <a:ext cx="9821427" cy="538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74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1BA44-189F-C9EB-4E2B-C9A7FFAB1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Intro</a:t>
            </a:r>
            <a:r>
              <a:rPr lang="zh-CN" altLang="en-US" dirty="0"/>
              <a:t> </a:t>
            </a:r>
            <a:r>
              <a:rPr lang="en-US" altLang="zh-CN" dirty="0"/>
              <a:t>to Linux Command &amp; </a:t>
            </a:r>
            <a:r>
              <a:rPr lang="en-CN" dirty="0"/>
              <a:t>Shell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5FF3DB-8C93-4711-6217-F8617D486D0C}"/>
              </a:ext>
            </a:extLst>
          </p:cNvPr>
          <p:cNvSpPr txBox="1"/>
          <p:nvPr/>
        </p:nvSpPr>
        <p:spPr>
          <a:xfrm>
            <a:off x="838200" y="1983944"/>
            <a:ext cx="609805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https://www.runoob.com/linux/linux-command-manual.html</a:t>
            </a:r>
          </a:p>
          <a:p>
            <a:endParaRPr lang="en-CN" dirty="0">
              <a:hlinkClick r:id="rId3"/>
            </a:endParaRPr>
          </a:p>
          <a:p>
            <a:r>
              <a:rPr lang="en-CN" dirty="0">
                <a:hlinkClick r:id="rId3"/>
              </a:rPr>
              <a:t>https://www.runoob.com/linux/linux-shell.html</a:t>
            </a:r>
            <a:endParaRPr lang="en-CN" dirty="0"/>
          </a:p>
          <a:p>
            <a:endParaRPr lang="en-CN" dirty="0"/>
          </a:p>
          <a:p>
            <a:r>
              <a:rPr lang="en-US" dirty="0">
                <a:hlinkClick r:id="rId4"/>
              </a:rPr>
              <a:t>https://zhuanlan.zhihu.com/p/40235625</a:t>
            </a:r>
            <a:endParaRPr lang="en-CN" dirty="0"/>
          </a:p>
          <a:p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关于</a:t>
            </a:r>
            <a:r>
              <a:rPr lang="en-US" b="1" i="0" dirty="0" err="1">
                <a:solidFill>
                  <a:srgbClr val="121212"/>
                </a:solidFill>
                <a:effectLst/>
                <a:latin typeface="-apple-system"/>
              </a:rPr>
              <a:t>Bash、Shell、Kernel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的理解以及之间的关系</a:t>
            </a: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643113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22159-507C-F41C-F06D-98EA3F2F7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Intro to Docker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A241C2-F06D-BE9E-85B1-5D47E46A1CF1}"/>
              </a:ext>
            </a:extLst>
          </p:cNvPr>
          <p:cNvSpPr txBox="1"/>
          <p:nvPr/>
        </p:nvSpPr>
        <p:spPr>
          <a:xfrm>
            <a:off x="838199" y="2008658"/>
            <a:ext cx="88371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4. Docker Command</a:t>
            </a:r>
          </a:p>
          <a:p>
            <a:r>
              <a:rPr lang="en-US" dirty="0"/>
              <a:t>	</a:t>
            </a:r>
            <a:r>
              <a:rPr lang="en-US" dirty="0" err="1"/>
              <a:t>chmod</a:t>
            </a:r>
            <a:endParaRPr lang="en-US" dirty="0"/>
          </a:p>
          <a:p>
            <a:r>
              <a:rPr lang="en-US" dirty="0"/>
              <a:t>	emacs</a:t>
            </a:r>
          </a:p>
          <a:p>
            <a:r>
              <a:rPr lang="en-US" dirty="0"/>
              <a:t>	docker stop -t </a:t>
            </a:r>
          </a:p>
          <a:p>
            <a:r>
              <a:rPr lang="en-US" dirty="0"/>
              <a:t>	docker </a:t>
            </a:r>
            <a:r>
              <a:rPr lang="en-US" dirty="0" err="1"/>
              <a:t>ps</a:t>
            </a:r>
            <a:r>
              <a:rPr lang="en-US" dirty="0"/>
              <a:t> -a </a:t>
            </a:r>
          </a:p>
          <a:p>
            <a:r>
              <a:rPr lang="en-US" dirty="0"/>
              <a:t>	docker run </a:t>
            </a:r>
            <a:r>
              <a:rPr lang="en-US" dirty="0" err="1"/>
              <a:t>debian</a:t>
            </a:r>
            <a:r>
              <a:rPr lang="en-US" dirty="0"/>
              <a:t> ls</a:t>
            </a:r>
          </a:p>
          <a:p>
            <a:r>
              <a:rPr lang="en-US" dirty="0"/>
              <a:t>	docker run -it -v my-store:/home</a:t>
            </a:r>
          </a:p>
          <a:p>
            <a:r>
              <a:rPr lang="en-US" dirty="0"/>
              <a:t>	https://</a:t>
            </a:r>
            <a:r>
              <a:rPr lang="en-US" dirty="0" err="1"/>
              <a:t>www.knowledgehut.com</a:t>
            </a:r>
            <a:r>
              <a:rPr lang="en-US" dirty="0"/>
              <a:t>/blog/</a:t>
            </a:r>
            <a:r>
              <a:rPr lang="en-US" dirty="0" err="1"/>
              <a:t>devops</a:t>
            </a:r>
            <a:r>
              <a:rPr lang="en-US" dirty="0"/>
              <a:t>/basic-docker-commands</a:t>
            </a:r>
          </a:p>
        </p:txBody>
      </p:sp>
    </p:spTree>
    <p:extLst>
      <p:ext uri="{BB962C8B-B14F-4D97-AF65-F5344CB8AC3E}">
        <p14:creationId xmlns:p14="http://schemas.microsoft.com/office/powerpoint/2010/main" val="3590176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1878</TotalTime>
  <Words>1039</Words>
  <Application>Microsoft Macintosh PowerPoint</Application>
  <PresentationFormat>Widescreen</PresentationFormat>
  <Paragraphs>186</Paragraphs>
  <Slides>33</Slides>
  <Notes>29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-apple-system</vt:lpstr>
      <vt:lpstr>Arial</vt:lpstr>
      <vt:lpstr>Calibri</vt:lpstr>
      <vt:lpstr>Calibri Light</vt:lpstr>
      <vt:lpstr>Office Theme</vt:lpstr>
      <vt:lpstr>AI &amp; Cloud Computing</vt:lpstr>
      <vt:lpstr>PowerPoint Presentation</vt:lpstr>
      <vt:lpstr>PowerPoint Presentation</vt:lpstr>
      <vt:lpstr>PowerPoint Presentation</vt:lpstr>
      <vt:lpstr>PowerPoint Presentation</vt:lpstr>
      <vt:lpstr>Intro to Docker</vt:lpstr>
      <vt:lpstr>PowerPoint Presentation</vt:lpstr>
      <vt:lpstr>Intro to Linux Command &amp; Shell</vt:lpstr>
      <vt:lpstr>Intro to Docker</vt:lpstr>
      <vt:lpstr>Intro to Docker</vt:lpstr>
      <vt:lpstr>Docker Container Demo</vt:lpstr>
      <vt:lpstr>Docker Container Demo</vt:lpstr>
      <vt:lpstr>Docker Container Demo</vt:lpstr>
      <vt:lpstr>Docker Container Demo</vt:lpstr>
      <vt:lpstr>Docker Container Demo</vt:lpstr>
      <vt:lpstr>Docker Container Demo</vt:lpstr>
      <vt:lpstr>Docker Container Demo</vt:lpstr>
      <vt:lpstr>Docker Container Demo</vt:lpstr>
      <vt:lpstr>PowerPoint Presentation</vt:lpstr>
      <vt:lpstr>PowerPoint Presentation</vt:lpstr>
      <vt:lpstr>Docker SDK for Python</vt:lpstr>
      <vt:lpstr>Docker SDK for Python</vt:lpstr>
      <vt:lpstr>Docker SDK for Python</vt:lpstr>
      <vt:lpstr>Docker SDK for Python</vt:lpstr>
      <vt:lpstr>Docker SDK for Python</vt:lpstr>
      <vt:lpstr>Docker SDK for 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</dc:title>
  <dc:creator>Microsoft Office User</dc:creator>
  <cp:lastModifiedBy>Microsoft Office User</cp:lastModifiedBy>
  <cp:revision>69</cp:revision>
  <dcterms:created xsi:type="dcterms:W3CDTF">2023-01-26T11:31:29Z</dcterms:created>
  <dcterms:modified xsi:type="dcterms:W3CDTF">2023-02-01T04:17:11Z</dcterms:modified>
</cp:coreProperties>
</file>